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5" r:id="rId7"/>
    <p:sldId id="266" r:id="rId8"/>
    <p:sldId id="268" r:id="rId9"/>
    <p:sldId id="269" r:id="rId10"/>
  </p:sldIdLst>
  <p:sldSz cx="9144000" cy="6858000" type="screen4x3"/>
  <p:notesSz cx="6797675" cy="9926638"/>
  <p:custShowLst>
    <p:custShow name="Presentazione personalizzata 1" id="0">
      <p:sldLst/>
    </p:custShow>
  </p:custShowLst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7C66"/>
    <a:srgbClr val="E20031"/>
    <a:srgbClr val="59AA9B"/>
    <a:srgbClr val="505559"/>
    <a:srgbClr val="C7C5C4"/>
    <a:srgbClr val="8A898A"/>
    <a:srgbClr val="B2B2B2"/>
    <a:srgbClr val="D0B826"/>
    <a:srgbClr val="FFFFFF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481" autoAdjust="0"/>
    <p:restoredTop sz="98146" autoAdjust="0"/>
  </p:normalViewPr>
  <p:slideViewPr>
    <p:cSldViewPr snapToGrid="0">
      <p:cViewPr>
        <p:scale>
          <a:sx n="120" d="100"/>
          <a:sy n="120" d="100"/>
        </p:scale>
        <p:origin x="-228" y="216"/>
      </p:cViewPr>
      <p:guideLst>
        <p:guide orient="horz" pos="2159"/>
        <p:guide pos="5487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046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Arial"/>
                <a:cs typeface="+mn-cs"/>
              </a:defRPr>
            </a:lvl1pPr>
          </a:lstStyle>
          <a:p>
            <a:pPr>
              <a:defRPr/>
            </a:pPr>
            <a:fld id="{D782C632-676B-46C8-9A39-AE07D2A33AE2}" type="datetimeFigureOut">
              <a:rPr lang="it-IT"/>
              <a:pPr>
                <a:defRPr/>
              </a:pPr>
              <a:t>01/02/2018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Arial"/>
                <a:cs typeface="+mn-cs"/>
              </a:defRPr>
            </a:lvl1pPr>
          </a:lstStyle>
          <a:p>
            <a:pPr>
              <a:defRPr/>
            </a:pPr>
            <a:fld id="{A828C322-5F14-4269-9EA5-467ED4A5215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Arial"/>
                <a:cs typeface="+mn-cs"/>
              </a:defRPr>
            </a:lvl1pPr>
          </a:lstStyle>
          <a:p>
            <a:pPr>
              <a:defRPr/>
            </a:pPr>
            <a:fld id="{0F8D0F60-09E2-4A9D-A84E-93DECE026405}" type="datetimeFigureOut">
              <a:rPr lang="it-IT"/>
              <a:pPr>
                <a:defRPr/>
              </a:pPr>
              <a:t>01/02/2018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  <a:endParaRPr lang="it-IT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Arial"/>
                <a:cs typeface="+mn-cs"/>
              </a:defRPr>
            </a:lvl1pPr>
          </a:lstStyle>
          <a:p>
            <a:pPr>
              <a:defRPr/>
            </a:pPr>
            <a:fld id="{6CBB1F98-5695-4BB2-9F58-7CAD67763FB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B1F98-5695-4BB2-9F58-7CAD67763FB6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ALETTI GRUPPO BN_1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408" y="363856"/>
            <a:ext cx="2909848" cy="710290"/>
          </a:xfrm>
          <a:prstGeom prst="rect">
            <a:avLst/>
          </a:prstGeom>
        </p:spPr>
      </p:pic>
      <p:pic>
        <p:nvPicPr>
          <p:cNvPr id="5" name="Picture 7" descr="SOLO-MARCHIO-GRIGI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6263" y="5451475"/>
            <a:ext cx="85677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900">
                <a:solidFill>
                  <a:srgbClr val="505559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8975" y="3654425"/>
            <a:ext cx="7766050" cy="1984375"/>
          </a:xfrm>
        </p:spPr>
        <p:txBody>
          <a:bodyPr/>
          <a:lstStyle>
            <a:lvl1pPr marL="0" indent="0"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7338" y="241300"/>
            <a:ext cx="2024062" cy="56546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60388" y="241300"/>
            <a:ext cx="5924550" cy="56546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388" y="241300"/>
            <a:ext cx="8101012" cy="4953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60388" y="1600200"/>
            <a:ext cx="8091487" cy="4295775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Nome Direzione </a:t>
            </a:r>
            <a:r>
              <a:rPr lang="it-IT">
                <a:solidFill>
                  <a:srgbClr val="565959"/>
                </a:solidFill>
              </a:rPr>
              <a:t>- Titolo Presentazione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60388" y="1600200"/>
            <a:ext cx="3968750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1538" y="1600200"/>
            <a:ext cx="3970337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piè di pagina 5"/>
          <p:cNvSpPr>
            <a:spLocks noGrp="1"/>
          </p:cNvSpPr>
          <p:nvPr>
            <p:ph type="ftr" sz="quarter" idx="10"/>
          </p:nvPr>
        </p:nvSpPr>
        <p:spPr>
          <a:xfrm>
            <a:off x="2286000" y="6351588"/>
            <a:ext cx="5981700" cy="188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Nome Direzione - Titolo Presentazione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ALETTI GRUPPO BN_1R.jpg"/>
          <p:cNvPicPr>
            <a:picLocks noChangeAspect="1"/>
          </p:cNvPicPr>
          <p:nvPr userDrawn="1"/>
        </p:nvPicPr>
        <p:blipFill>
          <a:blip r:embed="rId14"/>
          <a:srcRect b="8004"/>
          <a:stretch>
            <a:fillRect/>
          </a:stretch>
        </p:blipFill>
        <p:spPr>
          <a:xfrm>
            <a:off x="505617" y="6246609"/>
            <a:ext cx="1742283" cy="391247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0388" y="241300"/>
            <a:ext cx="81010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0388" y="1600200"/>
            <a:ext cx="8091487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7" name="Segnaposto numero diapositiva 5"/>
          <p:cNvSpPr txBox="1">
            <a:spLocks/>
          </p:cNvSpPr>
          <p:nvPr userDrawn="1"/>
        </p:nvSpPr>
        <p:spPr>
          <a:xfrm>
            <a:off x="8623300" y="6589712"/>
            <a:ext cx="400050" cy="268288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defRPr/>
            </a:pPr>
            <a:fld id="{7D17129A-D437-48A3-B513-52C999F3AC6D}" type="slidenum">
              <a:rPr lang="it-IT" sz="1000" b="0">
                <a:solidFill>
                  <a:schemeClr val="tx1"/>
                </a:solidFill>
              </a:rPr>
              <a:pPr algn="ctr">
                <a:defRPr/>
              </a:pPr>
              <a:t>‹N›</a:t>
            </a:fld>
            <a:endParaRPr lang="it-IT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02D50"/>
          </a:solidFill>
          <a:latin typeface="Century Gothic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02D50"/>
          </a:solidFill>
          <a:latin typeface="Century Gothic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02D50"/>
          </a:solidFill>
          <a:latin typeface="Century Gothic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02D50"/>
          </a:solidFill>
          <a:latin typeface="Century Gothic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202D50"/>
          </a:solidFill>
          <a:latin typeface="Century Gothic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202D50"/>
          </a:solidFill>
          <a:latin typeface="Century Gothic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202D50"/>
          </a:solidFill>
          <a:latin typeface="Century Gothic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202D50"/>
          </a:solidFill>
          <a:latin typeface="Century Gothic" pitchFamily="34" charset="0"/>
          <a:cs typeface="Arial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rgbClr val="D0B826"/>
        </a:buClr>
        <a:buChar char="•"/>
        <a:defRPr sz="1400">
          <a:solidFill>
            <a:srgbClr val="565959"/>
          </a:solidFill>
          <a:latin typeface="+mn-lt"/>
          <a:ea typeface="+mn-ea"/>
          <a:cs typeface="+mn-cs"/>
        </a:defRPr>
      </a:lvl1pPr>
      <a:lvl2pPr marL="531813" indent="-173038" algn="l" rtl="0" eaLnBrk="0" fontAlgn="base" hangingPunct="0">
        <a:spcBef>
          <a:spcPct val="20000"/>
        </a:spcBef>
        <a:spcAft>
          <a:spcPct val="0"/>
        </a:spcAft>
        <a:buClr>
          <a:srgbClr val="D0B826"/>
        </a:buClr>
        <a:buChar char="•"/>
        <a:defRPr sz="1400">
          <a:solidFill>
            <a:srgbClr val="565959"/>
          </a:solidFill>
          <a:latin typeface="+mn-lt"/>
          <a:cs typeface="+mn-cs"/>
        </a:defRPr>
      </a:lvl2pPr>
      <a:lvl3pPr marL="890588" indent="-173038" algn="l" rtl="0" eaLnBrk="0" fontAlgn="base" hangingPunct="0">
        <a:spcBef>
          <a:spcPct val="20000"/>
        </a:spcBef>
        <a:spcAft>
          <a:spcPct val="0"/>
        </a:spcAft>
        <a:buClr>
          <a:srgbClr val="D0B826"/>
        </a:buClr>
        <a:buChar char="•"/>
        <a:defRPr sz="1400">
          <a:solidFill>
            <a:srgbClr val="565959"/>
          </a:solidFill>
          <a:latin typeface="+mn-lt"/>
          <a:cs typeface="+mn-cs"/>
        </a:defRPr>
      </a:lvl3pPr>
      <a:lvl4pPr marL="1249363" indent="-173038" algn="l" rtl="0" eaLnBrk="0" fontAlgn="base" hangingPunct="0">
        <a:spcBef>
          <a:spcPct val="20000"/>
        </a:spcBef>
        <a:spcAft>
          <a:spcPct val="0"/>
        </a:spcAft>
        <a:buClr>
          <a:srgbClr val="D0B826"/>
        </a:buClr>
        <a:buChar char="•"/>
        <a:defRPr sz="1400">
          <a:solidFill>
            <a:srgbClr val="565959"/>
          </a:solidFill>
          <a:latin typeface="+mn-lt"/>
          <a:cs typeface="+mn-cs"/>
        </a:defRPr>
      </a:lvl4pPr>
      <a:lvl5pPr marL="1608138" indent="-173038" algn="l" rtl="0" eaLnBrk="0" fontAlgn="base" hangingPunct="0">
        <a:spcBef>
          <a:spcPct val="20000"/>
        </a:spcBef>
        <a:spcAft>
          <a:spcPct val="0"/>
        </a:spcAft>
        <a:buClr>
          <a:srgbClr val="D0B826"/>
        </a:buClr>
        <a:buChar char="•"/>
        <a:defRPr sz="1400">
          <a:solidFill>
            <a:srgbClr val="565959"/>
          </a:solidFill>
          <a:latin typeface="+mn-lt"/>
          <a:cs typeface="+mn-cs"/>
        </a:defRPr>
      </a:lvl5pPr>
      <a:lvl6pPr marL="2065338" indent="-173038" algn="l" rtl="0" fontAlgn="base">
        <a:spcBef>
          <a:spcPct val="20000"/>
        </a:spcBef>
        <a:spcAft>
          <a:spcPct val="0"/>
        </a:spcAft>
        <a:buClr>
          <a:srgbClr val="007C66"/>
        </a:buClr>
        <a:buChar char="•"/>
        <a:defRPr sz="1400">
          <a:solidFill>
            <a:srgbClr val="505559"/>
          </a:solidFill>
          <a:latin typeface="+mn-lt"/>
          <a:cs typeface="+mn-cs"/>
        </a:defRPr>
      </a:lvl6pPr>
      <a:lvl7pPr marL="2522538" indent="-173038" algn="l" rtl="0" fontAlgn="base">
        <a:spcBef>
          <a:spcPct val="20000"/>
        </a:spcBef>
        <a:spcAft>
          <a:spcPct val="0"/>
        </a:spcAft>
        <a:buClr>
          <a:srgbClr val="007C66"/>
        </a:buClr>
        <a:buChar char="•"/>
        <a:defRPr sz="1400">
          <a:solidFill>
            <a:srgbClr val="505559"/>
          </a:solidFill>
          <a:latin typeface="+mn-lt"/>
          <a:cs typeface="+mn-cs"/>
        </a:defRPr>
      </a:lvl7pPr>
      <a:lvl8pPr marL="2979738" indent="-173038" algn="l" rtl="0" fontAlgn="base">
        <a:spcBef>
          <a:spcPct val="20000"/>
        </a:spcBef>
        <a:spcAft>
          <a:spcPct val="0"/>
        </a:spcAft>
        <a:buClr>
          <a:srgbClr val="007C66"/>
        </a:buClr>
        <a:buChar char="•"/>
        <a:defRPr sz="1400">
          <a:solidFill>
            <a:srgbClr val="505559"/>
          </a:solidFill>
          <a:latin typeface="+mn-lt"/>
          <a:cs typeface="+mn-cs"/>
        </a:defRPr>
      </a:lvl8pPr>
      <a:lvl9pPr marL="3436938" indent="-173038" algn="l" rtl="0" fontAlgn="base">
        <a:spcBef>
          <a:spcPct val="20000"/>
        </a:spcBef>
        <a:spcAft>
          <a:spcPct val="0"/>
        </a:spcAft>
        <a:buClr>
          <a:srgbClr val="007C66"/>
        </a:buClr>
        <a:buChar char="•"/>
        <a:defRPr sz="1400">
          <a:solidFill>
            <a:srgbClr val="505559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24125"/>
            <a:ext cx="7772400" cy="508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565959"/>
                </a:solidFill>
              </a:rPr>
              <a:t>Congiuntura e Mercati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82625" y="4073525"/>
            <a:ext cx="77660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rgbClr val="007C66"/>
              </a:buClr>
            </a:pPr>
            <a:r>
              <a:rPr lang="it-IT" sz="1300" b="0" dirty="0" err="1" smtClean="0"/>
              <a:t>Economic</a:t>
            </a:r>
            <a:r>
              <a:rPr lang="it-IT" sz="1300" b="0" dirty="0" smtClean="0"/>
              <a:t> </a:t>
            </a:r>
            <a:r>
              <a:rPr lang="it-IT" sz="1300" b="0" dirty="0" err="1" smtClean="0"/>
              <a:t>Research</a:t>
            </a:r>
            <a:r>
              <a:rPr lang="it-IT" sz="1300" b="0" dirty="0" smtClean="0"/>
              <a:t> and </a:t>
            </a:r>
            <a:r>
              <a:rPr lang="it-IT" sz="1300" b="0" dirty="0" err="1" smtClean="0"/>
              <a:t>Markets</a:t>
            </a:r>
            <a:r>
              <a:rPr lang="it-IT" sz="1300" b="0" dirty="0" smtClean="0"/>
              <a:t> </a:t>
            </a:r>
            <a:r>
              <a:rPr lang="it-IT" sz="1300" b="0" dirty="0" err="1" smtClean="0"/>
              <a:t>Strategy</a:t>
            </a:r>
            <a:endParaRPr lang="it-IT" sz="1300" b="0" dirty="0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713267" y="4478338"/>
            <a:ext cx="77660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rgbClr val="007C66"/>
              </a:buClr>
            </a:pPr>
            <a:r>
              <a:rPr lang="it-IT" sz="1300" b="0" dirty="0" smtClean="0"/>
              <a:t>Febbraio 2018</a:t>
            </a:r>
            <a:endParaRPr lang="it-IT" sz="13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&lt;Chart&gt;&lt;ImageInfo Version=&quot;5.9.173.0&quot; GUID=&quot;8bcc351d67064fc2addd78d4eb959a91&quot; DsId=&quot;ZBAL006&quot; T1SubID=&quot;&quot; Width=&quot;960&quot; Height=&quot;720&quot; Format=&quot;emf&quot; ChartGroupUID=&quot;8a0eb060-11a7-40a3-a41a-b920a308ef6b&quot; GroupName=&quot;CFR FCAST&quot; ChartName=&quot;GLOBAL GDP  CFR FCAST 2017 FMI-OCSE -EU (Gen18)&quot; ChartStyleName=&quot;&quot; GroupNameEncoded=&quot;CFR+FCAST&quot; ChartNameEncoded=&quot;GLOBAL+GDP++CFR+FCAST+2017+FMI-OCSE+-EU+(Gen18)&quot; ChartStyleNameEncoded=&quot;&quot; ShortCode=&quot;&quot; ChartOwner=&quot;ZBAL006&quot; TemplateId=&quot;&quot; TemplateName=&quot;&quot; TemplateNameEncoded=&quot;&quot; EditionId=&quot;&quot; EditionGenerationDate=&quot;&quot; RefreshDate=&quot;24/01/2018 15:10:16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true&quot; Pr=&quot;&quot; /&gt;&lt;/Chart&gt;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905953" y="3681454"/>
            <a:ext cx="3927946" cy="2806810"/>
          </a:xfrm>
          <a:prstGeom prst="rect">
            <a:avLst/>
          </a:prstGeom>
        </p:spPr>
      </p:pic>
      <p:sp>
        <p:nvSpPr>
          <p:cNvPr id="174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solidFill>
                  <a:schemeClr val="tx1"/>
                </a:solidFill>
              </a:rPr>
              <a:t>Congiuntura e </a:t>
            </a:r>
            <a:r>
              <a:rPr lang="it-IT" dirty="0" smtClean="0"/>
              <a:t>Mercati</a:t>
            </a: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11" name="Rectangle 28"/>
          <p:cNvSpPr txBox="1">
            <a:spLocks noChangeArrowheads="1"/>
          </p:cNvSpPr>
          <p:nvPr/>
        </p:nvSpPr>
        <p:spPr bwMode="auto">
          <a:xfrm>
            <a:off x="303213" y="962027"/>
            <a:ext cx="4211637" cy="236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lvl="0" indent="-173038" algn="just" defTabSz="914400">
              <a:spcBef>
                <a:spcPct val="20000"/>
              </a:spcBef>
              <a:buClr>
                <a:srgbClr val="D0B826"/>
              </a:buClr>
              <a:buSzPct val="140000"/>
              <a:buFont typeface="Arial" pitchFamily="34" charset="0"/>
              <a:buChar char="•"/>
              <a:defRPr/>
            </a:pP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Nell’aggiornamento diffuso a gennaio, il FMI ha confermato l’evoluzione favorevole della congiuntura, innalzando nella misura di due decimi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rispetto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 ottobre le stime di crescita del reddito globale, tanto per l’anno corrente, quanto per il prossimo e fissando entrambe al 3,9%. Rispetto al 3.7% stimato per l’anno passato, che già rappresentava il saggio massimo dal 2010, l’accelerazione è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apprezzabile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porta la dinamica del prodotto sopra il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valore medio, pari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 3.7%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calcolato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dal 1990. </a:t>
            </a:r>
          </a:p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 typeface="Arial" pitchFamily="34" charset="0"/>
              <a:buChar char="•"/>
              <a:defRPr/>
            </a:pP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revisione migliorativa delle proiezioni è riconducibile in via esclusiva all’aggregato delle economie avanzate, per cui vi è un aumento complessivo delle stime per ben sette decimi nel biennio, tre nell’anno corrente (2.3%) e quattro nel prossimo (2.2%), mentre il gruppo dei paesi di nuova industrializzazione vede confermati integralmente i numeri previgenti, che lo accreditano di un’espansione, comunque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not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evole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pari 4.9% nel 2018 ed al 5.0% nel 2019. </a:t>
            </a:r>
          </a:p>
        </p:txBody>
      </p:sp>
      <p:sp>
        <p:nvSpPr>
          <p:cNvPr id="13" name="Rectangle 28"/>
          <p:cNvSpPr txBox="1">
            <a:spLocks noChangeArrowheads="1"/>
          </p:cNvSpPr>
          <p:nvPr/>
        </p:nvSpPr>
        <p:spPr bwMode="auto">
          <a:xfrm>
            <a:off x="4484688" y="981076"/>
            <a:ext cx="4335461" cy="255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 typeface="Arial" pitchFamily="34" charset="0"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Considerando, invece, il raffronto rispetto alle performance del 2017 – i valori sono ancora stimati poiché molti paesi non hanno ancora diffuso i dati della contabilità nazionale relativi al quarto trimestre - il tracciato è all’insegna della stabilità per i paesi industrializzati, che dovrebbero avere chiuso l’anno passato con un ritmo di crescita identico a quello stimato per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quest’anno (2.3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%), mentre è improntato ad una palese accelerazione per gli emergenti (4.7% nel 2017), che al termine del biennio in corso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guadagneranno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intensità mai più sperimentate dal 2013. </a:t>
            </a:r>
          </a:p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 typeface="Arial" pitchFamily="34" charset="0"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Gli Stati Uniti hanno beneficiato di un miglioramento delle previsioni per un punto pieno nel biennio, con stime fissate al 2.7% nel 2018 (+0.4) e al 2.5% nel 2019 (+0.6), valori in entrambi i casi superiori alla stima per il 2017 (2.3%). Sullo sfondo di una vistosa resilienza della congiuntura, di per sé più aggressiva delle attese, l’impulso incrementale di crescita riveniente dalla riforma tributaria voluta dal presidente Trump è elemento cardine dell’ampia revisione apportata dal FMI allo scenario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segnalato in precedenza.</a:t>
            </a:r>
            <a:endParaRPr lang="it-IT" sz="900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490" y="3824578"/>
            <a:ext cx="4142786" cy="233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959261" y="3438996"/>
            <a:ext cx="3098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FMI  – CRESCITA ECONOMICA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it-IT" sz="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WEO </a:t>
            </a:r>
            <a:r>
              <a:rPr lang="it-IT" sz="8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</a:t>
            </a:r>
            <a:r>
              <a:rPr lang="it-IT" sz="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’18 - Saggi medi annui di aumento del PIL – var. %</a:t>
            </a:r>
            <a:endParaRPr lang="it-IT" sz="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882864" y="6122710"/>
            <a:ext cx="17395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differenze rispetto a Ottobre 17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716434" y="3525782"/>
            <a:ext cx="223971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Previsioni di crescita 2017</a:t>
            </a:r>
          </a:p>
          <a:p>
            <a:pPr algn="ctr">
              <a:defRPr/>
            </a:pPr>
            <a:r>
              <a:rPr lang="it-IT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Confronto FMI, OCSE e Commissione</a:t>
            </a:r>
            <a:endParaRPr lang="it-IT" sz="9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&lt;Chart&gt;&lt;ImageInfo Version=&quot;5.9.173.0&quot; GUID=&quot;a04b001ec7524f5a9171e0929c32f612&quot; DsId=&quot;ZBAL006&quot; T1SubID=&quot;&quot; Width=&quot;960&quot; Height=&quot;720&quot; Format=&quot;emf&quot; ChartGroupUID=&quot;c5adaf85-d45e-45f4-8778-0577157f46b7&quot; GroupName=&quot;CFR FCAST&quot; ChartName=&quot;GLOBAL GDP  CFR FCAST 2019 FMI-OCSE -EU (gen 18)&quot; ChartStyleName=&quot;&quot; GroupNameEncoded=&quot;CFR+FCAST&quot; ChartNameEncoded=&quot;GLOBAL+GDP++CFR+FCAST+2019+FMI-OCSE+-EU+(gen+18)&quot; ChartStyleNameEncoded=&quot;&quot; ShortCode=&quot;&quot; ChartOwner=&quot;ZBAL006&quot; TemplateId=&quot;&quot; TemplateName=&quot;&quot; TemplateNameEncoded=&quot;&quot; EditionId=&quot;&quot; EditionGenerationDate=&quot;&quot; RefreshDate=&quot;24/01/2018 15:19:05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true&quot; Pr=&quot;&quot; /&gt;&lt;/Chart&gt;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977516" y="3760968"/>
            <a:ext cx="3792773" cy="2492732"/>
          </a:xfrm>
          <a:prstGeom prst="rect">
            <a:avLst/>
          </a:prstGeom>
        </p:spPr>
      </p:pic>
      <p:sp>
        <p:nvSpPr>
          <p:cNvPr id="174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solidFill>
                  <a:schemeClr val="tx1"/>
                </a:solidFill>
              </a:rPr>
              <a:t>Congiuntura e Mercati</a:t>
            </a:r>
          </a:p>
        </p:txBody>
      </p:sp>
      <p:sp>
        <p:nvSpPr>
          <p:cNvPr id="12" name="Rectangle 28"/>
          <p:cNvSpPr txBox="1">
            <a:spLocks noChangeArrowheads="1"/>
          </p:cNvSpPr>
          <p:nvPr/>
        </p:nvSpPr>
        <p:spPr bwMode="auto">
          <a:xfrm>
            <a:off x="303213" y="914401"/>
            <a:ext cx="4211637" cy="262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 typeface="Arial" pitchFamily="34" charset="0"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 Eurozona, il FMI ipotizza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 vi sia stato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picco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ciclico nel 2017, con un aumento medio del reddito nell’ordine del 2.4%, mentre le proiezioni per il successivo biennio sono più morbide, per quanto corrette apprezzabilmente al rialzo rispetto ad ottobre. Nel dettaglio, la stima per il 2018 è fissata al 2.2% (+0.3), mentre quella per il 2019 è pari al 2.0% (+0.3), in forza di un contributo che su quell’orizzonte è simultaneamente declinante per tutte le maggiori economie dell’area, con la parziale eccezione della Francia, unica a conservare un ritmo di espansione invariato. </a:t>
            </a:r>
          </a:p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 typeface="Arial" pitchFamily="34" charset="0"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Dentro l’Unione, in effetti, è la Germania a presentare il più deciso aumento del profilo ciclico, con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stima più alta di cinque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decimi nell’anno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corso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(2.3%) 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altri cinque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nel prossimo (2.0%), seguita dall’Italia con tre decimi in più nel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2018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(1.4%) e due nel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2019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(1.1%); per la Francia vi è un solo decimo di incremento nell’anno in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corso all’1.9%, che viene conservato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anche per l’anno venturo.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 la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Spagna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 previsioni indicano una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limatura per un decimo di punto alla stima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precedente relativa al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2018 (2.4%), mentre cresce per un decimo quella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2019 (2.1%). </a:t>
            </a:r>
          </a:p>
        </p:txBody>
      </p:sp>
      <p:sp>
        <p:nvSpPr>
          <p:cNvPr id="13" name="Rectangle 28"/>
          <p:cNvSpPr txBox="1">
            <a:spLocks noChangeArrowheads="1"/>
          </p:cNvSpPr>
          <p:nvPr/>
        </p:nvSpPr>
        <p:spPr bwMode="auto">
          <a:xfrm>
            <a:off x="4484688" y="933451"/>
            <a:ext cx="4335461" cy="2517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 typeface="Arial" pitchFamily="34" charset="0"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Il Giappone è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sistema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 ha beneficiato di un deciso consolidamento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dell’</a:t>
            </a:r>
            <a:r>
              <a:rPr lang="it-IT" sz="9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outlook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 un aumento delle stime per sei decimi nel biennio, quasi interamente concentrato nell’anno in corso (1.2%, +0.5) e solo in misura minima nel prossimo (1.2%, +0.1); resta però evidente la traiettoria di decelerazione rispetto alla performance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stimata nel 2017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(1.8%), della quale non sussiste riscontro in tutto il quinquennio precedente. Anche il Canada sta frenando, ma su basi molto più elevate, passando dal 3.0% del 2017, al 2.3% nel 2018 (+0.2), al 2.0% nel 2019 (+0.3), così come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il Regno Unito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(da 1.7% nel 2017 a 1.5%).</a:t>
            </a:r>
          </a:p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 typeface="Arial" pitchFamily="34" charset="0"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congiuntura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è generalmente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fase di accelerazione nelle economie emergenti, ma le dinamiche sono peculiari per i diversi paesi, con modulazioni difficilmente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uniformabili. Mentre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Russia frena debolmente (1.8% nel 2017; 1.7% nel 2018,+0.1; 1.5% nel 2019, invariato), come pure la Cina (rispettivamente 6.8%; 6.6%, +0.1; 6.4%, +0.1), l’India si muove in direzione opposta (6.7% nel 2017; poi 7.4% e 7.8%, invariati), accompagnata dal Brasile, che guadagna ben cinque decimi rispetto alle proiezioni di ottobre, accelerando dall’1.1% del 2017, all’1.9% del 2018 (+0.4), al 2.1% del 2019 (+0.1). </a:t>
            </a:r>
          </a:p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endParaRPr lang="it-IT" sz="900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Immagine 8" descr="&lt;Chart&gt;&lt;ImageInfo Version=&quot;5.9.173.0&quot; GUID=&quot;784f0dd8041544feb813d5d710b6108a&quot; DsId=&quot;ZBAL006&quot; T1SubID=&quot;&quot; Width=&quot;960&quot; Height=&quot;720&quot; Format=&quot;emf&quot; ChartGroupUID=&quot;7f4d18ba-461d-4a6a-a9ae-108112cc1df3&quot; GroupName=&quot;CFR FCAST&quot; ChartName=&quot;GLOBAL GDP  CFR FCAST 2018 FMI-OCSE -EU (gen 18)&quot; ChartStyleName=&quot;&quot; GroupNameEncoded=&quot;CFR+FCAST&quot; ChartNameEncoded=&quot;GLOBAL+GDP++CFR+FCAST+2018+FMI-OCSE+-EU+(gen+18)&quot; ChartStyleNameEncoded=&quot;&quot; ShortCode=&quot;&quot; ChartOwner=&quot;ZBAL006&quot; TemplateId=&quot;&quot; TemplateName=&quot;&quot; TemplateNameEncoded=&quot;&quot; EditionId=&quot;&quot; EditionGenerationDate=&quot;&quot; RefreshDate=&quot;24/01/2018 15:17:27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true&quot; Pr=&quot;&quot; /&gt;&lt;/Chart&gt;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29369" y="3673503"/>
            <a:ext cx="3943847" cy="2600076"/>
          </a:xfrm>
          <a:prstGeom prst="rect">
            <a:avLst/>
          </a:prstGeom>
        </p:spPr>
      </p:pic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208044" y="3621197"/>
            <a:ext cx="223971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Previsioni di crescita 2018</a:t>
            </a:r>
          </a:p>
          <a:p>
            <a:pPr algn="ctr">
              <a:defRPr/>
            </a:pPr>
            <a:r>
              <a:rPr lang="it-IT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Confronto FMI, OCSE e Commissione</a:t>
            </a:r>
            <a:endParaRPr lang="it-IT" sz="9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5701857" y="3670230"/>
            <a:ext cx="223971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Previsioni di crescita 2019</a:t>
            </a:r>
          </a:p>
          <a:p>
            <a:pPr algn="ctr">
              <a:defRPr/>
            </a:pPr>
            <a:r>
              <a:rPr lang="it-IT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Confronto FMI, OCSE e Commissione</a:t>
            </a:r>
            <a:endParaRPr lang="it-IT" sz="9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solidFill>
                  <a:schemeClr val="tx1"/>
                </a:solidFill>
              </a:rPr>
              <a:t>Congiuntura e Mercati</a:t>
            </a:r>
          </a:p>
        </p:txBody>
      </p:sp>
      <p:sp>
        <p:nvSpPr>
          <p:cNvPr id="12" name="Rectangle 28"/>
          <p:cNvSpPr txBox="1">
            <a:spLocks noChangeArrowheads="1"/>
          </p:cNvSpPr>
          <p:nvPr/>
        </p:nvSpPr>
        <p:spPr bwMode="auto">
          <a:xfrm>
            <a:off x="303213" y="800101"/>
            <a:ext cx="4211637" cy="282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Negli Stati Uniti, il prodotto è aumentato del 2.6% nel quarto trimestre del 2017, valore inferiore alle attese di consenso ma qualitativamente ragguardevole; il tasso tendenziale si è attestato al 2.5%, massimo dal 2015. La crescita media nell’anno passato è stata pari al 2.3%. Il buon trascinamento statistico per il nuovo anno, la resilienza dei parametri congiunturali e l’impulso della riforma tributaria fondano la nostra assunzione di una crescita vicina al 3% nel 2018. Il reddito è stato sostenuto dall’accelerazione dei consumi privati (contributo 2.6% da 1.5%), ancora una volta la componente preponderante della crescita, e dal vigore degli investimenti fissi (+1.3%), tanto nella componente non residenziale (+0.8%), quanto in quella residenziale (+0.4%). La crescita è stata invece penalizzata dalla nuova contrazione delle scorte (contributo negativo pari a -0.7%) e dall’apporto ampiamente negativo del commercio estero, che ha sottratto 1.13 punti alla formazione del prodotto. Il buon andamento delle esportazioni (+0.82%) è stato vanificato dalla poderosa crescita dell’import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(contributo negativo per due punti),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 suggerisce per altra via la straordinaria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forza della domanda.</a:t>
            </a:r>
            <a:endParaRPr lang="it-IT" sz="900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 28"/>
          <p:cNvSpPr txBox="1">
            <a:spLocks noChangeArrowheads="1"/>
          </p:cNvSpPr>
          <p:nvPr/>
        </p:nvSpPr>
        <p:spPr bwMode="auto">
          <a:xfrm>
            <a:off x="4476062" y="793272"/>
            <a:ext cx="4335461" cy="276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Il tono delle statistiche macroeconomiche è rimasto alto lungo il mese di gennaio, tanto dal lato delle famiglie (vendite al dettaglio in espansione al passo annuo del 5.5%, sui massimi di un quinquennio), quanto sul versante industriale (produzione +3.6%, picco dal 2014). Gli indici qualitativi convalidano i segnali di forza, con le principali misure del clima di fiducia prossime a quote di picco pluriennale; il tasso di disoccupazione si attesta al 4.1%, minimo dal 2001. L’inflazione resta moderata, con un saggio al consumo pari al 2.1% a dicembre, ma un dato </a:t>
            </a:r>
            <a:r>
              <a:rPr lang="it-IT" sz="9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core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all’1.8%, per un quadro d’insieme dei prezzi ancora insufficiente rispetto agli obiettivi della banca centrale. </a:t>
            </a:r>
          </a:p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Nella riunione del 31 gennaio, l’ultima presieduta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 </a:t>
            </a:r>
            <a:r>
              <a:rPr lang="it-IT" sz="9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Yellen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la Fed ha lasciato invariata la policy, dopo aver aumentato il costo del denaro a dicembre 2017, portandolo nel </a:t>
            </a:r>
            <a:r>
              <a:rPr lang="it-IT" sz="9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range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1.25-1.50%. Il nuovo governatore Powell dovrebbe esordire nel FOMC del prossimo 21 marzo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 un possibile incremento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dei tassi del 2018, evento che ormai il mercato prezza con probabilità piena (99%). Lo scenario centrale della Fed, tre rialzi totali nell’anno, che noi condividiamo, non trova ancora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pieno riscontro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sul mercato, che prezza al momento due soli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interventi; la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probabilità di un terzo rialzo è comunque in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crescita.</a:t>
            </a:r>
            <a:endParaRPr lang="it-IT" sz="900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2" descr="&lt;Chart&gt;&lt;ImageInfo Version=&quot;5.9.173.0&quot; GUID=&quot;9fd39c60b5114116bbbe3dfe0ba2c96e&quot; DsId=&quot;ZBAL005&quot; T1SubID=&quot;&quot; Width=&quot;381&quot; Height=&quot;249&quot; Format=&quot;emf&quot; ChartGroupUID=&quot;214bad90-03f7-4336-9889-1703d8905697&quot; GroupName=&quot;KEY DATA&quot; ChartName=&quot;US GDP Q annualized %  ( with annotation)  -3y&quot; ChartStyleName=&quot;&quot; GroupNameEncoded=&quot;KEY+DATA&quot; ChartNameEncoded=&quot;US+GDP+Q+annualized+%25++(+with+annotation)++-3y&quot; ChartStyleNameEncoded=&quot;&quot; ShortCode=&quot;&quot; ChartOwner=&quot;ZBAL006&quot; TemplateId=&quot;&quot; TemplateName=&quot;&quot; TemplateNameEncoded=&quot;&quot; EditionId=&quot;&quot; EditionGenerationDate=&quot;&quot; RefreshDate=&quot;01/02/2018 08:59:17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&quot; Pr=&quot;&quot; RetrieveParams=&quot;&quot; /&gt;&lt;/Chart&gt;"/>
          <p:cNvPicPr>
            <a:picLocks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683811" y="3864333"/>
            <a:ext cx="3638112" cy="237965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69028" y="3450173"/>
            <a:ext cx="35274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USA – PIL Q4-17</a:t>
            </a:r>
          </a:p>
          <a:p>
            <a:pPr algn="ctr"/>
            <a:r>
              <a:rPr lang="it-IT" sz="10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it-IT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tassi trimestrali </a:t>
            </a:r>
            <a:r>
              <a:rPr lang="it-IT" sz="9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annualizzati</a:t>
            </a:r>
            <a:r>
              <a:rPr lang="it-IT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valori %</a:t>
            </a:r>
            <a:endParaRPr lang="it-IT" sz="9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" name="Picture 1" descr="&lt;Chart&gt;&lt;ImageInfo Version=&quot;5.9.173.0&quot; GUID=&quot;5112af6db38b4273a1437da8500d4aa3&quot; DsId=&quot;ZBAL005&quot; T1SubID=&quot;&quot; Width=&quot;396&quot; Height=&quot;257&quot; Format=&quot;emf&quot; ChartGroupUID=&quot;083a5d02-834a-42ca-825f-3a101493289f&quot; GroupName=&quot;USA&quot; ChartName=&quot;Contribution to Growth Q - Short&quot; ChartStyleName=&quot;&quot; GroupNameEncoded=&quot;USA&quot; ChartNameEncoded=&quot;Contribution+to+Growth+Q+-+Short&quot; ChartStyleNameEncoded=&quot;&quot; ShortCode=&quot;&quot; ChartOwner=&quot;ZBAL006&quot; TemplateId=&quot;&quot; TemplateName=&quot;&quot; TemplateNameEncoded=&quot;&quot; EditionId=&quot;&quot; EditionGenerationDate=&quot;&quot; RefreshDate=&quot;29/01/2018 16:10:46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true&quot; Pr=&quot;&quot; RetrieveParams=&quot;&quot; /&gt;&lt;/Chart&gt;"/>
          <p:cNvPicPr>
            <a:picLocks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5072931" y="3768916"/>
            <a:ext cx="3776786" cy="244958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54902" y="3501015"/>
            <a:ext cx="408007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USA - PIL Q4-17</a:t>
            </a:r>
          </a:p>
          <a:p>
            <a:pPr algn="ctr"/>
            <a:r>
              <a:rPr lang="it-IT" sz="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Contributi alla crescita - valori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solidFill>
                  <a:schemeClr val="tx1"/>
                </a:solidFill>
              </a:rPr>
              <a:t>Congiuntura e Mercati </a:t>
            </a:r>
          </a:p>
        </p:txBody>
      </p:sp>
      <p:pic>
        <p:nvPicPr>
          <p:cNvPr id="11" name="Picture 1" descr="&lt;Chart&gt;&lt;ImageInfo Version=&quot;5.9.173.0&quot; GUID=&quot;1b927196cb2e4e4aa0051d3d487a3419&quot; DsId=&quot;ZBAL005&quot; T1SubID=&quot;&quot; Width=&quot;421&quot; Height=&quot;271&quot; Format=&quot;emf&quot; ChartGroupUID=&quot;8c127071-dda2-436b-b0f8-5ff391bef7da&quot; GroupName=&quot;XXX grafici per prodotti&quot; ChartName=&quot;Macro x private - tassi 10y&quot; ChartStyleName=&quot;&quot; GroupNameEncoded=&quot;XXX+grafici+per+prodotti&quot; ChartNameEncoded=&quot;Macro+x+private+-+tassi+10y&quot; ChartStyleNameEncoded=&quot;&quot; ShortCode=&quot;&quot; ChartOwner=&quot;ZBAL005&quot; TemplateId=&quot;&quot; TemplateName=&quot;&quot; TemplateNameEncoded=&quot;&quot; EditionId=&quot;&quot; EditionGenerationDate=&quot;&quot; RefreshDate=&quot;01/02/2018 09:00:27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&quot; Pr=&quot;&quot; RetrieveParams=&quot;&quot; /&gt;&lt;/Chart&gt;"/>
          <p:cNvPicPr>
            <a:picLocks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4716016" y="3709356"/>
            <a:ext cx="4018407" cy="2587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6" name="Picture 2" descr="&lt;Chart&gt;&lt;ImageInfo Version=&quot;5.9.173.0&quot; GUID=&quot;5e6caf54e710498b8ea52f33af822992&quot; DsId=&quot;ZBAL005&quot; T1SubID=&quot;&quot; Width=&quot;441&quot; Height=&quot;262&quot; Format=&quot;emf&quot; ChartGroupUID=&quot;ed0c441f-21cb-456b-9476-f5e8ae59f863&quot; GroupName=&quot;CURVE RENDIMENTO&quot; ChartName=&quot;Yield curve - two countries yield curves  Italia-Germania-US&quot; ChartStyleName=&quot;&quot; GroupNameEncoded=&quot;CURVE+RENDIMENTO&quot; ChartNameEncoded=&quot;Yield+curve+-+two+countries+yield+curves++Italia-Germania-US&quot; ChartStyleNameEncoded=&quot;&quot; ShortCode=&quot;&quot; ChartOwner=&quot;ZBAL005&quot; TemplateId=&quot;&quot; TemplateName=&quot;&quot; TemplateNameEncoded=&quot;&quot; EditionId=&quot;&quot; EditionGenerationDate=&quot;&quot; RefreshDate=&quot;01/02/2018 09:00:27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&quot; Pr=&quot;&quot; RetrieveParams=&quot;&quot; /&gt;&lt;/Chart&gt;"/>
          <p:cNvPicPr>
            <a:picLocks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219075" y="3787576"/>
            <a:ext cx="4200525" cy="24955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67048" y="3605719"/>
            <a:ext cx="3744912" cy="4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  <a:buSzPct val="90000"/>
              <a:buFont typeface="Wingdings" pitchFamily="2" charset="2"/>
              <a:buNone/>
              <a:defRPr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CURVE </a:t>
            </a:r>
            <a:r>
              <a:rPr lang="it-IT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</a:t>
            </a: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RENDIMENTO</a:t>
            </a:r>
          </a:p>
          <a:p>
            <a:pPr algn="ctr" eaLnBrk="0" hangingPunct="0">
              <a:lnSpc>
                <a:spcPct val="110000"/>
              </a:lnSpc>
              <a:spcBef>
                <a:spcPts val="100"/>
              </a:spcBef>
              <a:buSzPct val="90000"/>
              <a:defRPr/>
            </a:pPr>
            <a:r>
              <a:rPr lang="it-IT" sz="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rilevazione del  </a:t>
            </a:r>
            <a:r>
              <a:rPr lang="it-IT" sz="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31/01/2018</a:t>
            </a:r>
            <a:endParaRPr lang="it-IT" sz="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756057" y="3607289"/>
            <a:ext cx="3858749" cy="27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  <a:buSzPct val="90000"/>
              <a:defRPr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RENDIMENTI   DECENNALI  </a:t>
            </a: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GOVERNATIVI DAL 2007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28"/>
          <p:cNvSpPr txBox="1">
            <a:spLocks noChangeArrowheads="1"/>
          </p:cNvSpPr>
          <p:nvPr/>
        </p:nvSpPr>
        <p:spPr bwMode="auto">
          <a:xfrm>
            <a:off x="303213" y="800101"/>
            <a:ext cx="4211637" cy="275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indent="-173038" algn="just" defTabSz="914400" eaLnBrk="0" hangingPunct="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 settembre e dicembre, il prodotto di Eurozona è aumentato dello 0.6%, mentre il dato del trimestre precedente è stato rivisto al rialzo per un decimo (0.7%); il tasso tendenziale è stato pari al 2.7%; in forza di queste dinamiche, il 2017 si è chiuso con un aumento medio del prodotto del 2.5%, sensibilmente superiore a quello del 2016 (+1.8%): si tratta dell’espansione massima sull’arco dell’ultimo decennio. Delle maggiori economie dell’Unione, solo Francia (+0.6%) e Spagna (+0.7%) hanno riportato i dati di contabilità nazionale relativi al quarto trimestre, realizzando saggi medi annui pari rispettivamente a 1.9% (massimo dal 2011) e 3.1%; Italia e Germania, invece, comunicheranno le stime solo intorno alla metà di febbraio.  </a:t>
            </a:r>
          </a:p>
          <a:p>
            <a:pPr marL="173038" indent="-173038" algn="just" defTabSz="914400" eaLnBrk="0" hangingPunct="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Gli indicatori qualitativi già disponibili per il mese di gennaio confermano che il nuovo anno si è aperto all’insegna di condizioni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impulsive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congruenti con un tenore congiunturale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ancora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elevat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L’indice PMI composito è cresciuto a quota 58.6, corrispondente alla lettura massima degli ultimi dodici anni, proiettando un’evoluzione vigorosa del reddito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validando la nostra assunzione di un saggio medio di espansione per il 2018 persino superiore a quello realizzato nell’anno passato, al 2.6%. </a:t>
            </a: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0B826"/>
              </a:buClr>
              <a:buSzPct val="180000"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8"/>
          <p:cNvSpPr txBox="1">
            <a:spLocks noChangeArrowheads="1"/>
          </p:cNvSpPr>
          <p:nvPr/>
        </p:nvSpPr>
        <p:spPr bwMode="auto">
          <a:xfrm>
            <a:off x="4484688" y="819151"/>
            <a:ext cx="4335461" cy="26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indent="-173038" algn="just" defTabSz="91440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dinamica dei prezzi permane largamente insoddisfacente in rapporto alle pressioni del ciclo. La stima preliminare di Eurostat per il mese di gennaio ha segnalato che l’inflazione generale al consumo si è attestata all’1.3%, in calo di un decimo al minimo da luglio 2017, mentre quella </a:t>
            </a:r>
            <a:r>
              <a:rPr lang="it-IT" sz="9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core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fatica a risollevarsi da livelli ancora più modesti (1.0%).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ella 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riunione del 25 gennaio, la BCE ha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confermato quindi 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integralmente l’assetto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elaborato 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 ottobre, funzionale alla definizione di una regola di graduale normalizzazione delle condizioni monetarie accompagnato da un grado di accomodamento comunque alto, con acquisti per 30 miliardi al mese sino a settembre, reinvestimento integrale dei titoli a scadenza e tassi fermi a lungo anche dopo la fine del QE. La retorica di Draghi, pur suggerendo maggiore fiducia sulla convergenza dell’inflazione verso l’obiettivo del 2% in scia alla forza della ripresa, è stata tesa ad evitare inasprimenti indesiderati delle aspettative, con enfasi sui rischi al ribasso derivanti dal contesto globale e dalle dinamiche valutarie; la </a:t>
            </a:r>
            <a:r>
              <a:rPr lang="it-IT" sz="9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forward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9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guidance</a:t>
            </a:r>
            <a:r>
              <a:rPr lang="it-IT" sz="9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non ha subito cambiamenti di sorta, preservando la possibilità di incrementi al ritmo degli acquisti in caso di evoluzione dei prezzi difforme dalle attese.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&lt;Chart&gt;&lt;ImageInfo Version=&quot;5.9.173.0&quot; GUID=&quot;05468773aa5445c18d722d25a3757c79&quot; DsId=&quot;ZBAL005&quot; T1SubID=&quot;&quot; Width=&quot;423&quot; Height=&quot;265&quot; Format=&quot;emf&quot; ChartGroupUID=&quot;e33cb076-0f22-4332-a316-a5525239ae26&quot; GroupName=&quot;XXX grafici per prodotti&quot; ChartName=&quot;Macro x private - fx&quot; ChartStyleName=&quot;&quot; GroupNameEncoded=&quot;XXX+grafici+per+prodotti&quot; ChartNameEncoded=&quot;Macro+x+private+-+fx&quot; ChartStyleNameEncoded=&quot;&quot; ShortCode=&quot;&quot; ChartOwner=&quot;ZBAL005&quot; TemplateId=&quot;&quot; TemplateName=&quot;&quot; TemplateNameEncoded=&quot;&quot; EditionId=&quot;&quot; EditionGenerationDate=&quot;&quot; RefreshDate=&quot;01/02/2018 09:00:42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&quot; Pr=&quot;&quot; RetrieveParams=&quot;&quot; /&gt;&lt;/Chart&gt;"/>
          <p:cNvPicPr>
            <a:picLocks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4885911" y="3762375"/>
            <a:ext cx="4029075" cy="25241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3" name="Picture 2" descr="&lt;Chart&gt;&lt;ImageInfo Version=&quot;5.9.173.0&quot; GUID=&quot;87f2e8efde784bde9f5425d31d96dc4a&quot; DsId=&quot;ZBAL005&quot; T1SubID=&quot;&quot; Width=&quot;430&quot; Height=&quot;249&quot; Format=&quot;emf&quot; ChartGroupUID=&quot;7836a7e7-1fa1-4080-8d82-1670c5804023&quot; GroupName=&quot;XXX grafici per prodotti&quot; ChartName=&quot;Macro x private - equity&quot; ChartStyleName=&quot;&quot; GroupNameEncoded=&quot;XXX+grafici+per+prodotti&quot; ChartNameEncoded=&quot;Macro+x+private+-+equity&quot; ChartStyleNameEncoded=&quot;&quot; ShortCode=&quot;&quot; ChartOwner=&quot;ZBAL006&quot; TemplateId=&quot;&quot; TemplateName=&quot;&quot; TemplateNameEncoded=&quot;&quot; EditionId=&quot;&quot; EditionGenerationDate=&quot;&quot; RefreshDate=&quot;01/02/2018 09:00:42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&quot; Pr=&quot;&quot; RetrieveParams=&quot;&quot; /&gt;&lt;/Chart&gt;"/>
          <p:cNvPicPr>
            <a:picLocks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58353" y="3844345"/>
            <a:ext cx="4103687" cy="2376801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74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solidFill>
                  <a:schemeClr val="tx1"/>
                </a:solidFill>
              </a:rPr>
              <a:t>Congiuntura e Mercati 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077110" y="3679233"/>
            <a:ext cx="293221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t-IT" sz="1200" b="1" dirty="0">
                <a:solidFill>
                  <a:srgbClr val="000066"/>
                </a:solidFill>
                <a:latin typeface="+mj-lt"/>
                <a:cs typeface="Arial" charset="0"/>
              </a:rPr>
              <a:t> </a:t>
            </a: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MERCATI  AZIONARI  DAL  2006</a:t>
            </a:r>
          </a:p>
          <a:p>
            <a:pPr eaLnBrk="0" hangingPunct="0">
              <a:defRPr/>
            </a:pPr>
            <a:r>
              <a:rPr lang="it-IT" sz="9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investitore </a:t>
            </a:r>
            <a:r>
              <a:rPr lang="it-IT" sz="9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eurobasato</a:t>
            </a:r>
            <a:r>
              <a:rPr lang="it-IT" sz="9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valori pari a 100 dal 2006</a:t>
            </a: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697328" y="3717502"/>
            <a:ext cx="24304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1200" b="1" dirty="0">
                <a:solidFill>
                  <a:srgbClr val="000066"/>
                </a:solidFill>
                <a:latin typeface="+mj-lt"/>
                <a:cs typeface="Arial" charset="0"/>
              </a:rPr>
              <a:t> </a:t>
            </a: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EURODOLLARO DAL  2001</a:t>
            </a:r>
          </a:p>
        </p:txBody>
      </p:sp>
      <p:sp>
        <p:nvSpPr>
          <p:cNvPr id="12" name="Rectangle 28"/>
          <p:cNvSpPr txBox="1">
            <a:spLocks noChangeArrowheads="1"/>
          </p:cNvSpPr>
          <p:nvPr/>
        </p:nvSpPr>
        <p:spPr bwMode="auto">
          <a:xfrm>
            <a:off x="303213" y="800101"/>
            <a:ext cx="4211637" cy="275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lvl="0" indent="-173038" algn="just" defTabSz="914400" eaLnBrk="0" hangingPunct="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La carta governativa è stata interessata a gennaio da un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movimento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di risalita dei rendimenti, che si è espresso in forme conclamate a prescindere dall’area geografica. Le pressioni di un ciclo ovunque vigoroso si sono fatte sentire, associandosi a quelle indotte dalle modulazioni in senso restrittivo delle attese di politica monetaria, mentre qualche segnale di ripartenza dell’inflazione negli Stati Uniti ha ulteriormente enfatizzato la tendenza. Il tasso decennale in $ ha raggiunto il 2.7%, sui massimi da fine 2014, mentre il biennale il 2.1%, picco dal 2008; sul versante europeo, il rendimento del </a:t>
            </a:r>
            <a:r>
              <a:rPr lang="it-IT" sz="900" b="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bund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tedesco ha toccato quota 0.7%, rinnovando i massimi da fine 2015, mentre il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benchmark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quinquennale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ha registrato rendimento positivo per la prima volta da oltre due anni. </a:t>
            </a:r>
          </a:p>
          <a:p>
            <a:pPr marL="173038" lvl="0" indent="-173038" algn="just" defTabSz="914400" eaLnBrk="0" hangingPunct="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L’indice delle emissioni in euro dei mercati emergenti ha segnato a inizio 2018 i nuovi minimi da maggio 2015, scendendo sotto il 2%; l’indice relativo a società con profilo rischio/rendimento più elevato (</a:t>
            </a:r>
            <a:r>
              <a:rPr lang="it-IT" sz="900" b="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 </a:t>
            </a:r>
            <a:r>
              <a:rPr lang="it-IT" sz="900" b="0" i="1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yield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si è attestato a fine gennaio sotto 3.0%, appena sopra i minimi assoluti (2.8%, novembre 2017); quello relativo alle società più solide (</a:t>
            </a:r>
            <a:r>
              <a:rPr lang="it-IT" sz="900" b="0" i="1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investment</a:t>
            </a:r>
            <a:r>
              <a:rPr lang="it-IT" sz="900" b="0" i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900" b="0" i="1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grade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si è mosso invece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rialzo (0.95%, picco da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luglio ‘17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).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carta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italiana (2%)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sottostà a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condizioni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ancora distese (elezioni 4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marzo, con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rendimento superiore al </a:t>
            </a:r>
            <a:r>
              <a:rPr lang="it-IT" sz="900" b="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Bund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130bps. </a:t>
            </a:r>
            <a:endParaRPr lang="it-IT" sz="9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0B826"/>
              </a:buClr>
              <a:buSzPct val="180000"/>
              <a:buFontTx/>
              <a:buChar char="•"/>
              <a:tabLst/>
              <a:defRPr/>
            </a:pPr>
            <a:endParaRPr lang="it-IT" sz="9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0B826"/>
              </a:buClr>
              <a:buSzPct val="180000"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0B826"/>
              </a:buClr>
              <a:buSzPct val="180000"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0B826"/>
              </a:buClr>
              <a:buSzPct val="180000"/>
              <a:buFontTx/>
              <a:buChar char="•"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0B826"/>
              </a:buClr>
              <a:buSzPct val="180000"/>
              <a:buFontTx/>
              <a:buChar char="•"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8"/>
          <p:cNvSpPr txBox="1">
            <a:spLocks noChangeArrowheads="1"/>
          </p:cNvSpPr>
          <p:nvPr/>
        </p:nvSpPr>
        <p:spPr bwMode="auto">
          <a:xfrm>
            <a:off x="4604719" y="797233"/>
            <a:ext cx="4211637" cy="275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lvl="0" indent="-173038" algn="just" defTabSz="914400" eaLnBrk="0" hangingPunct="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L’eurodollaro ha registrato una fase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a forte direzionalità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rialzista, attestandosi a fine gennaio oltre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1.24,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ai massimi degli ultimi tre anni. Alle favorevoli sollecitazioni della congiuntura, si è sovrapposta la percezione di una BCE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forse meno accondiscendente ed una comunicazione confusa da parte dell’Amministrazione statunitense.  Il dollaro ha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perso diffusamente nei confronti di tutte le principali divise, segnando i nuovi minimi </a:t>
            </a:r>
            <a:r>
              <a:rPr lang="it-IT" sz="900" b="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post-Brexit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rispetto alla sterlina (1.4350) ed i minimi dallo scorso settembre rispetto allo yen (108.80).  </a:t>
            </a:r>
          </a:p>
          <a:p>
            <a:pPr marL="173038" lvl="0" indent="-173038" algn="just" defTabSz="914400" eaLnBrk="0" hangingPunct="0">
              <a:spcBef>
                <a:spcPct val="20000"/>
              </a:spcBef>
              <a:buClr>
                <a:srgbClr val="D0B826"/>
              </a:buClr>
              <a:buSzPct val="180000"/>
              <a:buFontTx/>
              <a:buChar char="•"/>
              <a:defRPr/>
            </a:pP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I mercati azionari statunitensi, sollecitati dal miglioramento delle aspettative dopo il varo della riforma fiscale, hanno proseguito a gennaio la fase espansiva, guadagnando nuovi massimi assoluti, in scia ai segnali di forza della congiuntura e alla crescita degli utili; gli indici giapponesi hanno consolidato i massimi dal 1991, con il </a:t>
            </a:r>
            <a:r>
              <a:rPr lang="it-IT" sz="900" b="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Nikkei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che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ha passato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per la prima volta la soglia dei 24000 punti; quelli europei, hanno contenuto i progressi a due/tre punti percentuali,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ma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il FTSEMIB trainato dalla banche ha registrato performance superiore (oltre 8%). Confermiamo il giudizio favorevole sul comparto, soprattutto in quelle aree dove la spinta dei fondamentali è alimentata da politiche maggiormente </a:t>
            </a:r>
            <a:r>
              <a:rPr lang="it-IT" sz="9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espansive e valutazioni più contenute.</a:t>
            </a:r>
            <a:endParaRPr lang="it-IT" sz="900" b="0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0B826"/>
              </a:buClr>
              <a:buSzPct val="180000"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0B826"/>
              </a:buClr>
              <a:buSzPct val="180000"/>
              <a:buFontTx/>
              <a:buChar char="•"/>
              <a:tabLst/>
              <a:defRPr/>
            </a:pPr>
            <a:endParaRPr kumimoji="0" lang="it-IT" sz="9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P Document" ma:contentTypeID="0x010100E0D4EFC1EE93DD45B94BE0BD20F98914007B3D49BB6AAC864D8362EC2A8FE5EBB0" ma:contentTypeVersion="0" ma:contentTypeDescription="BP Document" ma:contentTypeScope="" ma:versionID="9d50672c1afbc004b0ffd52d5600d2ab">
  <xsd:schema xmlns:xsd="http://www.w3.org/2001/XMLSchema" xmlns:xs="http://www.w3.org/2001/XMLSchema" xmlns:p="http://schemas.microsoft.com/office/2006/metadata/properties" xmlns:ns2="2241d2b6-bfd9-49d0-8116-09bdf0108a2b" xmlns:ns3="http://schemas.microsoft.com/sharepoint/v4" targetNamespace="http://schemas.microsoft.com/office/2006/metadata/properties" ma:root="true" ma:fieldsID="c679453d43967c567a50862c1b18e078" ns2:_="" ns3:_="">
    <xsd:import namespace="2241d2b6-bfd9-49d0-8116-09bdf0108a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mportant" minOccurs="0"/>
                <xsd:element ref="ns2:Data_x0020_Fine_x0020_Pubblicazione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1d2b6-bfd9-49d0-8116-09bdf0108a2b" elementFormDefault="qualified">
    <xsd:import namespace="http://schemas.microsoft.com/office/2006/documentManagement/types"/>
    <xsd:import namespace="http://schemas.microsoft.com/office/infopath/2007/PartnerControls"/>
    <xsd:element name="Important" ma:index="8" nillable="true" ma:displayName="Important" ma:default="0" ma:internalName="Important">
      <xsd:simpleType>
        <xsd:restriction base="dms:Boolean"/>
      </xsd:simpleType>
    </xsd:element>
    <xsd:element name="Data_x0020_Fine_x0020_Pubblicazione" ma:index="9" nillable="true" ma:displayName="Data Fine Pubblicazione" ma:format="DateOnly" ma:internalName="Data_x0020_Fine_x0020_Pubblicazion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Data_x0020_Fine_x0020_Pubblicazione xmlns="2241d2b6-bfd9-49d0-8116-09bdf0108a2b" xsi:nil="true"/>
    <Important xmlns="2241d2b6-bfd9-49d0-8116-09bdf0108a2b">false</Importan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D0D6E2-F684-41A0-ADB3-1F5D45ACB6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1d2b6-bfd9-49d0-8116-09bdf0108a2b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01E172-0655-4031-B6DF-4DCAD5FA90BD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2241d2b6-bfd9-49d0-8116-09bdf0108a2b"/>
  </ds:schemaRefs>
</ds:datastoreItem>
</file>

<file path=customXml/itemProps3.xml><?xml version="1.0" encoding="utf-8"?>
<ds:datastoreItem xmlns:ds="http://schemas.openxmlformats.org/officeDocument/2006/customXml" ds:itemID="{C0F97192-B315-4865-A8A0-7BD2949BA9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23258</TotalTime>
  <Words>2270</Words>
  <Application>Microsoft Office PowerPoint</Application>
  <PresentationFormat>Presentazione su schermo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  <vt:variant>
        <vt:lpstr>Presentazioni personalizzate</vt:lpstr>
      </vt:variant>
      <vt:variant>
        <vt:i4>1</vt:i4>
      </vt:variant>
    </vt:vector>
  </HeadingPairs>
  <TitlesOfParts>
    <vt:vector size="8" baseType="lpstr">
      <vt:lpstr>Personalizza struttura</vt:lpstr>
      <vt:lpstr>Congiuntura e Mercati</vt:lpstr>
      <vt:lpstr>Congiuntura e Mercati</vt:lpstr>
      <vt:lpstr>Congiuntura e Mercati</vt:lpstr>
      <vt:lpstr>Congiuntura e Mercati</vt:lpstr>
      <vt:lpstr>Congiuntura e Mercati </vt:lpstr>
      <vt:lpstr>Congiuntura e Mercati </vt:lpstr>
      <vt:lpstr>Presentazione personalizzata 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Banca Aletti_Modello Presentazioni Power Point</dc:title>
  <dc:creator>FUTUREBRAND</dc:creator>
  <cp:lastModifiedBy>al00244</cp:lastModifiedBy>
  <cp:revision>1208</cp:revision>
  <dcterms:created xsi:type="dcterms:W3CDTF">2017-04-06T14:56:32Z</dcterms:created>
  <dcterms:modified xsi:type="dcterms:W3CDTF">2018-02-01T11:16:34Z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0x010100E0D4EFC1EE93DD45B94BE0BD20F98914007B3D49BB6AAC864D8362EC2A8FE5EBB0</vt:lpwstr>
  </property>
</Properties>
</file>